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8" r:id="rId2"/>
    <p:sldId id="259" r:id="rId3"/>
    <p:sldId id="260" r:id="rId4"/>
    <p:sldId id="262" r:id="rId5"/>
    <p:sldId id="271" r:id="rId6"/>
    <p:sldId id="272" r:id="rId7"/>
    <p:sldId id="269" r:id="rId8"/>
    <p:sldId id="270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82"/>
    <a:srgbClr val="0F7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540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71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53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31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63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83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8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12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8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36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56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25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7/26/2020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5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8" y="181405"/>
            <a:ext cx="7939314" cy="667659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89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2537558" y="4516595"/>
            <a:ext cx="8985786" cy="880905"/>
            <a:chOff x="2592" y="3744"/>
            <a:chExt cx="3168" cy="576"/>
          </a:xfrm>
        </p:grpSpPr>
        <p:sp>
          <p:nvSpPr>
            <p:cNvPr id="3" name="AutoShape 28"/>
            <p:cNvSpPr>
              <a:spLocks noChangeArrowheads="1"/>
            </p:cNvSpPr>
            <p:nvPr/>
          </p:nvSpPr>
          <p:spPr bwMode="gray">
            <a:xfrm>
              <a:off x="2592" y="3744"/>
              <a:ext cx="3168" cy="576"/>
            </a:xfrm>
            <a:prstGeom prst="roundRect">
              <a:avLst>
                <a:gd name="adj" fmla="val 10889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44"/>
            <p:cNvGrpSpPr>
              <a:grpSpLocks/>
            </p:cNvGrpSpPr>
            <p:nvPr/>
          </p:nvGrpSpPr>
          <p:grpSpPr bwMode="auto">
            <a:xfrm>
              <a:off x="2661" y="3797"/>
              <a:ext cx="611" cy="471"/>
              <a:chOff x="2661" y="3797"/>
              <a:chExt cx="611" cy="471"/>
            </a:xfrm>
          </p:grpSpPr>
          <p:sp>
            <p:nvSpPr>
              <p:cNvPr id="6" name="AutoShape 30"/>
              <p:cNvSpPr>
                <a:spLocks noChangeArrowheads="1"/>
              </p:cNvSpPr>
              <p:nvPr/>
            </p:nvSpPr>
            <p:spPr bwMode="gray">
              <a:xfrm>
                <a:off x="2661" y="3797"/>
                <a:ext cx="611" cy="471"/>
              </a:xfrm>
              <a:prstGeom prst="roundRect">
                <a:avLst>
                  <a:gd name="adj" fmla="val 11921"/>
                </a:avLst>
              </a:prstGeom>
              <a:ln>
                <a:noFill/>
                <a:headEnd/>
                <a:tailE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Freeform 31"/>
              <p:cNvSpPr>
                <a:spLocks/>
              </p:cNvSpPr>
              <p:nvPr/>
            </p:nvSpPr>
            <p:spPr bwMode="gray">
              <a:xfrm>
                <a:off x="2699" y="3827"/>
                <a:ext cx="305" cy="236"/>
              </a:xfrm>
              <a:custGeom>
                <a:avLst/>
                <a:gdLst>
                  <a:gd name="T0" fmla="*/ 118 w 596"/>
                  <a:gd name="T1" fmla="*/ 0 h 598"/>
                  <a:gd name="T2" fmla="*/ 0 w 596"/>
                  <a:gd name="T3" fmla="*/ 118 h 598"/>
                  <a:gd name="T4" fmla="*/ 0 w 596"/>
                  <a:gd name="T5" fmla="*/ 589 h 598"/>
                  <a:gd name="T6" fmla="*/ 161 w 596"/>
                  <a:gd name="T7" fmla="*/ 174 h 598"/>
                  <a:gd name="T8" fmla="*/ 589 w 596"/>
                  <a:gd name="T9" fmla="*/ 0 h 598"/>
                  <a:gd name="T10" fmla="*/ 118 w 596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 Box 32"/>
              <p:cNvSpPr txBox="1">
                <a:spLocks noChangeArrowheads="1"/>
              </p:cNvSpPr>
              <p:nvPr/>
            </p:nvSpPr>
            <p:spPr bwMode="gray">
              <a:xfrm>
                <a:off x="2850" y="3888"/>
                <a:ext cx="223" cy="32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2800" b="1" dirty="0" smtClean="0">
                    <a:latin typeface="Times New Roman" pitchFamily="18" charset="0"/>
                  </a:rPr>
                  <a:t>4</a:t>
                </a:r>
                <a:endParaRPr lang="en-US" sz="2800" b="1" dirty="0">
                  <a:latin typeface="Times New Roman" pitchFamily="18" charset="0"/>
                </a:endParaRPr>
              </a:p>
            </p:txBody>
          </p:sp>
        </p:grpSp>
        <p:sp>
          <p:nvSpPr>
            <p:cNvPr id="5" name="Text Box 33"/>
            <p:cNvSpPr txBox="1">
              <a:spLocks noChangeArrowheads="1"/>
            </p:cNvSpPr>
            <p:nvPr/>
          </p:nvSpPr>
          <p:spPr bwMode="gray">
            <a:xfrm>
              <a:off x="3484" y="3787"/>
              <a:ext cx="1440" cy="3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eaLnBrk="0" hangingPunct="0">
                <a:lnSpc>
                  <a:spcPct val="120000"/>
                </a:lnSpc>
              </a:pPr>
              <a:r>
                <a:rPr lang="vi-VN" sz="3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Plan – Định hướng</a:t>
              </a:r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629017" y="781604"/>
            <a:ext cx="7463125" cy="807495"/>
            <a:chOff x="480" y="1344"/>
            <a:chExt cx="3072" cy="576"/>
          </a:xfrm>
        </p:grpSpPr>
        <p:sp>
          <p:nvSpPr>
            <p:cNvPr id="10" name="AutoShape 13"/>
            <p:cNvSpPr>
              <a:spLocks noChangeArrowheads="1"/>
            </p:cNvSpPr>
            <p:nvPr/>
          </p:nvSpPr>
          <p:spPr bwMode="gray">
            <a:xfrm>
              <a:off x="480" y="1344"/>
              <a:ext cx="3072" cy="576"/>
            </a:xfrm>
            <a:prstGeom prst="roundRect">
              <a:avLst>
                <a:gd name="adj" fmla="val 10889"/>
              </a:avLst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15"/>
            <p:cNvSpPr>
              <a:spLocks noChangeArrowheads="1"/>
            </p:cNvSpPr>
            <p:nvPr/>
          </p:nvSpPr>
          <p:spPr bwMode="gray">
            <a:xfrm>
              <a:off x="547" y="1397"/>
              <a:ext cx="592" cy="471"/>
            </a:xfrm>
            <a:prstGeom prst="roundRect">
              <a:avLst>
                <a:gd name="adj" fmla="val 11921"/>
              </a:avLst>
            </a:prstGeom>
            <a:ln>
              <a:noFill/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gray">
            <a:xfrm>
              <a:off x="584" y="1427"/>
              <a:ext cx="295" cy="236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gray">
            <a:xfrm>
              <a:off x="729" y="1427"/>
              <a:ext cx="228" cy="3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hangingPunct="0"/>
              <a:r>
                <a:rPr lang="en-US" sz="2800" b="1" dirty="0" smtClean="0">
                  <a:latin typeface="Times New Roman" pitchFamily="18" charset="0"/>
                </a:rPr>
                <a:t>1</a:t>
              </a:r>
              <a:endParaRPr lang="en-US" sz="2800" b="1" dirty="0">
                <a:latin typeface="Times New Roman" pitchFamily="18" charset="0"/>
              </a:endParaRPr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gray">
            <a:xfrm>
              <a:off x="955" y="1405"/>
              <a:ext cx="2335" cy="4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eaLnBrk="0" hangingPunct="0">
                <a:lnSpc>
                  <a:spcPct val="120000"/>
                </a:lnSpc>
              </a:pPr>
              <a:r>
                <a:rPr lang="vi-VN" sz="30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– Vấn đề</a:t>
              </a:r>
              <a:endParaRPr lang="en-US" sz="3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1200707" y="2025640"/>
            <a:ext cx="8130457" cy="880904"/>
            <a:chOff x="974" y="2168"/>
            <a:chExt cx="3168" cy="528"/>
          </a:xfrm>
        </p:grpSpPr>
        <p:sp>
          <p:nvSpPr>
            <p:cNvPr id="16" name="AutoShape 20"/>
            <p:cNvSpPr>
              <a:spLocks noChangeArrowheads="1"/>
            </p:cNvSpPr>
            <p:nvPr/>
          </p:nvSpPr>
          <p:spPr bwMode="gray">
            <a:xfrm>
              <a:off x="974" y="2168"/>
              <a:ext cx="3168" cy="528"/>
            </a:xfrm>
            <a:prstGeom prst="roundRect">
              <a:avLst>
                <a:gd name="adj" fmla="val 10889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22"/>
            <p:cNvSpPr>
              <a:spLocks noChangeArrowheads="1"/>
            </p:cNvSpPr>
            <p:nvPr/>
          </p:nvSpPr>
          <p:spPr bwMode="gray">
            <a:xfrm>
              <a:off x="1029" y="2208"/>
              <a:ext cx="611" cy="432"/>
            </a:xfrm>
            <a:prstGeom prst="roundRect">
              <a:avLst>
                <a:gd name="adj" fmla="val 11921"/>
              </a:avLst>
            </a:prstGeom>
            <a:ln>
              <a:noFill/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3"/>
            <p:cNvSpPr>
              <a:spLocks/>
            </p:cNvSpPr>
            <p:nvPr/>
          </p:nvSpPr>
          <p:spPr bwMode="gray">
            <a:xfrm>
              <a:off x="1067" y="2236"/>
              <a:ext cx="305" cy="216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>
                    <a:alpha val="49001"/>
                  </a:srgbClr>
                </a:gs>
                <a:gs pos="100000">
                  <a:srgbClr val="FFFF00">
                    <a:gamma/>
                    <a:tint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24"/>
            <p:cNvSpPr txBox="1">
              <a:spLocks noChangeArrowheads="1"/>
            </p:cNvSpPr>
            <p:nvPr/>
          </p:nvSpPr>
          <p:spPr bwMode="gray">
            <a:xfrm>
              <a:off x="1207" y="2282"/>
              <a:ext cx="254" cy="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hangingPunct="0"/>
              <a:r>
                <a:rPr lang="en-US" sz="2800" b="1" dirty="0" smtClean="0">
                  <a:latin typeface="Times New Roman" pitchFamily="18" charset="0"/>
                </a:rPr>
                <a:t>2</a:t>
              </a:r>
              <a:endParaRPr lang="en-US" sz="2800" b="1" dirty="0">
                <a:latin typeface="Times New Roman" pitchFamily="18" charset="0"/>
              </a:endParaRPr>
            </a:p>
          </p:txBody>
        </p:sp>
        <p:sp>
          <p:nvSpPr>
            <p:cNvPr id="20" name="Text Box 25"/>
            <p:cNvSpPr txBox="1">
              <a:spLocks noChangeArrowheads="1"/>
            </p:cNvSpPr>
            <p:nvPr/>
          </p:nvSpPr>
          <p:spPr bwMode="gray">
            <a:xfrm>
              <a:off x="1550" y="2258"/>
              <a:ext cx="1861" cy="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eaLnBrk="0" hangingPunct="0"/>
              <a:r>
                <a:rPr lang="vi-VN" sz="30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Solution – Giải pháp</a:t>
              </a:r>
              <a:endParaRPr lang="en-US" sz="3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1642810" y="3235252"/>
            <a:ext cx="8618789" cy="842052"/>
            <a:chOff x="1440" y="2928"/>
            <a:chExt cx="3360" cy="576"/>
          </a:xfrm>
        </p:grpSpPr>
        <p:sp>
          <p:nvSpPr>
            <p:cNvPr id="22" name="AutoShape 35"/>
            <p:cNvSpPr>
              <a:spLocks noChangeArrowheads="1"/>
            </p:cNvSpPr>
            <p:nvPr/>
          </p:nvSpPr>
          <p:spPr bwMode="gray">
            <a:xfrm>
              <a:off x="1440" y="2928"/>
              <a:ext cx="3360" cy="576"/>
            </a:xfrm>
            <a:prstGeom prst="roundRect">
              <a:avLst>
                <a:gd name="adj" fmla="val 10889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" name="Group 46"/>
            <p:cNvGrpSpPr>
              <a:grpSpLocks/>
            </p:cNvGrpSpPr>
            <p:nvPr/>
          </p:nvGrpSpPr>
          <p:grpSpPr bwMode="auto">
            <a:xfrm>
              <a:off x="1484" y="2951"/>
              <a:ext cx="648" cy="471"/>
              <a:chOff x="1484" y="2951"/>
              <a:chExt cx="648" cy="471"/>
            </a:xfrm>
          </p:grpSpPr>
          <p:sp>
            <p:nvSpPr>
              <p:cNvPr id="25" name="AutoShape 37"/>
              <p:cNvSpPr>
                <a:spLocks noChangeArrowheads="1"/>
              </p:cNvSpPr>
              <p:nvPr/>
            </p:nvSpPr>
            <p:spPr bwMode="gray">
              <a:xfrm>
                <a:off x="1484" y="2951"/>
                <a:ext cx="648" cy="471"/>
              </a:xfrm>
              <a:prstGeom prst="roundRect">
                <a:avLst>
                  <a:gd name="adj" fmla="val 1192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  <a:headEnd/>
                <a:tailEnd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38"/>
              <p:cNvSpPr>
                <a:spLocks/>
              </p:cNvSpPr>
              <p:nvPr/>
            </p:nvSpPr>
            <p:spPr bwMode="gray">
              <a:xfrm>
                <a:off x="1554" y="3011"/>
                <a:ext cx="323" cy="236"/>
              </a:xfrm>
              <a:custGeom>
                <a:avLst/>
                <a:gdLst>
                  <a:gd name="T0" fmla="*/ 118 w 596"/>
                  <a:gd name="T1" fmla="*/ 0 h 598"/>
                  <a:gd name="T2" fmla="*/ 0 w 596"/>
                  <a:gd name="T3" fmla="*/ 118 h 598"/>
                  <a:gd name="T4" fmla="*/ 0 w 596"/>
                  <a:gd name="T5" fmla="*/ 589 h 598"/>
                  <a:gd name="T6" fmla="*/ 161 w 596"/>
                  <a:gd name="T7" fmla="*/ 174 h 598"/>
                  <a:gd name="T8" fmla="*/ 589 w 596"/>
                  <a:gd name="T9" fmla="*/ 0 h 598"/>
                  <a:gd name="T10" fmla="*/ 118 w 596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600CC">
                      <a:alpha val="0"/>
                    </a:srgbClr>
                  </a:gs>
                  <a:gs pos="100000">
                    <a:srgbClr val="6600CC">
                      <a:gamma/>
                      <a:tint val="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 Box 39"/>
              <p:cNvSpPr txBox="1">
                <a:spLocks noChangeArrowheads="1"/>
              </p:cNvSpPr>
              <p:nvPr/>
            </p:nvSpPr>
            <p:spPr bwMode="gray">
              <a:xfrm>
                <a:off x="1689" y="3042"/>
                <a:ext cx="223" cy="32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sz="2800" b="1" dirty="0" smtClean="0">
                    <a:latin typeface="Times New Roman" pitchFamily="18" charset="0"/>
                  </a:rPr>
                  <a:t>3</a:t>
                </a:r>
                <a:endParaRPr lang="en-US" sz="2800" b="1" dirty="0">
                  <a:latin typeface="Times New Roman" pitchFamily="18" charset="0"/>
                </a:endParaRPr>
              </a:p>
            </p:txBody>
          </p:sp>
        </p:grpSp>
        <p:sp>
          <p:nvSpPr>
            <p:cNvPr id="24" name="Text Box 40"/>
            <p:cNvSpPr txBox="1">
              <a:spLocks noChangeArrowheads="1"/>
            </p:cNvSpPr>
            <p:nvPr/>
          </p:nvSpPr>
          <p:spPr bwMode="gray">
            <a:xfrm>
              <a:off x="2196" y="3033"/>
              <a:ext cx="1920" cy="44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eaLnBrk="0" hangingPunct="0">
                <a:lnSpc>
                  <a:spcPct val="120000"/>
                </a:lnSpc>
              </a:pPr>
              <a:r>
                <a:rPr lang="vi-VN" sz="30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Demo - Sản phẩm</a:t>
              </a:r>
              <a:endPara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8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26" y="2439267"/>
            <a:ext cx="6096000" cy="42481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57622" y="1227544"/>
            <a:ext cx="3729622" cy="54021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72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TỶ TẤN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2238" y="2542602"/>
            <a:ext cx="4589419" cy="15649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dirty="0" smtClean="0"/>
          </a:p>
          <a:p>
            <a:r>
              <a:rPr lang="vi-V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GB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Nam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đứng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lãng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Châu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lang="vi-V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vi-V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* </a:t>
            </a:r>
            <a:r>
              <a:rPr lang="en-GB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bữa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ăn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bỏ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049212" y="949048"/>
            <a:ext cx="5670101" cy="120599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3500" dirty="0" smtClean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THỨC ĂN THỪA TRÊN THẾ GIỚI BỎ ĐI MỖI NGÀY</a:t>
            </a:r>
            <a:endParaRPr lang="en-US" sz="350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Decagon 9"/>
          <p:cNvSpPr/>
          <p:nvPr/>
        </p:nvSpPr>
        <p:spPr>
          <a:xfrm>
            <a:off x="9097882" y="2297155"/>
            <a:ext cx="331488" cy="284223"/>
          </a:xfrm>
          <a:prstGeom prst="decagon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rgbClr val="00B050"/>
                </a:solidFill>
              </a:rPr>
              <a:t>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481043" y="2212775"/>
            <a:ext cx="2710957" cy="667699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Ô nhiễm môi trường, thiệt hại kinh tế</a:t>
            </a:r>
            <a:endParaRPr lang="en-US" sz="2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Decagon 13"/>
          <p:cNvSpPr/>
          <p:nvPr/>
        </p:nvSpPr>
        <p:spPr>
          <a:xfrm>
            <a:off x="9149555" y="3437266"/>
            <a:ext cx="331488" cy="284223"/>
          </a:xfrm>
          <a:prstGeom prst="decagon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46787" y="3353307"/>
            <a:ext cx="2472686" cy="51828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Lãng</a:t>
            </a:r>
            <a:r>
              <a:rPr lang="en-US" sz="22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nguyên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538079" y="4364208"/>
            <a:ext cx="2653922" cy="42633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Mất cân bằng "</a:t>
            </a:r>
            <a:r>
              <a:rPr lang="vi-VN" sz="2200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thừa“ -"</a:t>
            </a:r>
            <a:r>
              <a:rPr lang="vi-VN" sz="2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thiếu" trong xã hội</a:t>
            </a:r>
            <a:endParaRPr lang="en-US" sz="2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Decagon 16"/>
          <p:cNvSpPr/>
          <p:nvPr/>
        </p:nvSpPr>
        <p:spPr>
          <a:xfrm>
            <a:off x="9144639" y="4435265"/>
            <a:ext cx="331488" cy="284223"/>
          </a:xfrm>
          <a:prstGeom prst="decagon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rgbClr val="00B050"/>
                </a:solidFill>
              </a:rPr>
              <a:t>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2A85FA-C8A0-4EAD-A1C3-32E954E2B69A}"/>
              </a:ext>
            </a:extLst>
          </p:cNvPr>
          <p:cNvSpPr txBox="1"/>
          <p:nvPr/>
        </p:nvSpPr>
        <p:spPr>
          <a:xfrm>
            <a:off x="449943" y="-1"/>
            <a:ext cx="113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 smtClean="0">
                <a:solidFill>
                  <a:schemeClr val="accent6">
                    <a:lumMod val="50000"/>
                  </a:schemeClr>
                </a:solidFill>
              </a:rPr>
              <a:t>PROBLEM- </a:t>
            </a:r>
            <a:r>
              <a:rPr lang="vi-VN" sz="3600" b="1" dirty="0">
                <a:solidFill>
                  <a:schemeClr val="accent6">
                    <a:lumMod val="50000"/>
                  </a:schemeClr>
                </a:solidFill>
              </a:rPr>
              <a:t>THỰC PHẨM </a:t>
            </a:r>
            <a:r>
              <a:rPr lang="vi-VN" sz="3600" b="1" dirty="0" smtClean="0">
                <a:solidFill>
                  <a:schemeClr val="accent6">
                    <a:lumMod val="50000"/>
                  </a:schemeClr>
                </a:solidFill>
              </a:rPr>
              <a:t>DƯ THỪA</a:t>
            </a:r>
            <a:endParaRPr lang="vi-VN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Picture 19" descr="A picture containing game&#10;&#10;Description automatically generated">
            <a:extLst>
              <a:ext uri="{FF2B5EF4-FFF2-40B4-BE49-F238E27FC236}">
                <a16:creationId xmlns:a16="http://schemas.microsoft.com/office/drawing/2014/main" id="{C6838F27-D56A-4272-87EA-C53DE73172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7" y="42397"/>
            <a:ext cx="1055435" cy="9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728427" y="239997"/>
            <a:ext cx="8750094" cy="168978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endParaRPr lang="en-US" b="1" cap="all" dirty="0">
              <a:ln w="0"/>
              <a:solidFill>
                <a:schemeClr val="accent6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56935" y="829588"/>
            <a:ext cx="2351314" cy="1193306"/>
          </a:xfrm>
          <a:prstGeom prst="rightArrow">
            <a:avLst/>
          </a:prstGeom>
          <a:solidFill>
            <a:srgbClr val="004A82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GIẢI PHÁP</a:t>
            </a:r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67485" y="385054"/>
            <a:ext cx="7742457" cy="7078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vi-VN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vi-VN" sz="4000" dirty="0" smtClean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 MORE </a:t>
            </a:r>
            <a:r>
              <a:rPr lang="vi-VN" sz="4000" dirty="0" smtClean="0">
                <a:ln w="0"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hungry</a:t>
            </a:r>
            <a:r>
              <a:rPr lang="vi-VN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vi-VN" sz="3200" dirty="0" smtClean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 ra đời ...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1314" y="1084888"/>
            <a:ext cx="67262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vi-VN" sz="24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ới slogan: </a:t>
            </a:r>
            <a:r>
              <a:rPr lang="en-US" sz="4000" dirty="0">
                <a:ln w="0"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love FOOD, not WASTE</a:t>
            </a:r>
          </a:p>
          <a:p>
            <a:r>
              <a:rPr lang="vi-VN" sz="24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6408"/>
          <a:stretch/>
        </p:blipFill>
        <p:spPr>
          <a:xfrm>
            <a:off x="1248228" y="2205312"/>
            <a:ext cx="10014857" cy="4592530"/>
          </a:xfrm>
          <a:prstGeom prst="rect">
            <a:avLst/>
          </a:prstGeom>
        </p:spPr>
      </p:pic>
      <p:pic>
        <p:nvPicPr>
          <p:cNvPr id="12" name="Picture 11" descr="A picture containing game&#10;&#10;Description automatically generated">
            <a:extLst>
              <a:ext uri="{FF2B5EF4-FFF2-40B4-BE49-F238E27FC236}">
                <a16:creationId xmlns:a16="http://schemas.microsoft.com/office/drawing/2014/main" id="{C6838F27-D56A-4272-87EA-C53DE73172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7" y="42397"/>
            <a:ext cx="1055435" cy="9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3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4" y="1037121"/>
            <a:ext cx="11634005" cy="50936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69941" y="152791"/>
            <a:ext cx="5442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sz="3600" b="1" dirty="0">
                <a:solidFill>
                  <a:schemeClr val="accent6">
                    <a:lumMod val="50000"/>
                  </a:schemeClr>
                </a:solidFill>
              </a:rPr>
              <a:t>SOLUTION – GIẢI PHÁP</a:t>
            </a:r>
            <a:endParaRPr lang="en-U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9" descr="A picture containing game&#10;&#10;Description automatically generated">
            <a:extLst>
              <a:ext uri="{FF2B5EF4-FFF2-40B4-BE49-F238E27FC236}">
                <a16:creationId xmlns:a16="http://schemas.microsoft.com/office/drawing/2014/main" id="{C6838F27-D56A-4272-87EA-C53DE73172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7" y="42397"/>
            <a:ext cx="1111471" cy="9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3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8EAEF0C-3BBB-4489-BE95-0891BF97D3BC}"/>
              </a:ext>
            </a:extLst>
          </p:cNvPr>
          <p:cNvSpPr txBox="1"/>
          <p:nvPr/>
        </p:nvSpPr>
        <p:spPr>
          <a:xfrm>
            <a:off x="3349286" y="0"/>
            <a:ext cx="4747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DEMO SẢN PHẨM 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7A27FA-2397-4AA5-8047-7A57546AD031}"/>
              </a:ext>
            </a:extLst>
          </p:cNvPr>
          <p:cNvSpPr txBox="1"/>
          <p:nvPr/>
        </p:nvSpPr>
        <p:spPr>
          <a:xfrm>
            <a:off x="904239" y="948589"/>
            <a:ext cx="440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6">
                    <a:lumMod val="50000"/>
                  </a:schemeClr>
                </a:solidFill>
              </a:rPr>
              <a:t>THỰC PHẨM SIÊU GIẢM GIÁ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3E629A-C72E-491B-A021-31E667D8552C}"/>
              </a:ext>
            </a:extLst>
          </p:cNvPr>
          <p:cNvSpPr txBox="1"/>
          <p:nvPr/>
        </p:nvSpPr>
        <p:spPr>
          <a:xfrm>
            <a:off x="7015872" y="954168"/>
            <a:ext cx="392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chemeClr val="accent6">
                    <a:lumMod val="50000"/>
                  </a:schemeClr>
                </a:solidFill>
              </a:rPr>
              <a:t>THỰC PHẨM TẶNG BẠN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DCBE2-2AB9-40D5-A68A-4B6CB032883C}"/>
              </a:ext>
            </a:extLst>
          </p:cNvPr>
          <p:cNvCxnSpPr>
            <a:cxnSpLocks/>
          </p:cNvCxnSpPr>
          <p:nvPr/>
        </p:nvCxnSpPr>
        <p:spPr>
          <a:xfrm>
            <a:off x="3018408" y="1828800"/>
            <a:ext cx="0" cy="392393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DA3B8FD-2145-4502-A014-19652365C52D}"/>
              </a:ext>
            </a:extLst>
          </p:cNvPr>
          <p:cNvSpPr/>
          <p:nvPr/>
        </p:nvSpPr>
        <p:spPr>
          <a:xfrm>
            <a:off x="2880805" y="1740023"/>
            <a:ext cx="275206" cy="1775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305EB3-FD6F-4C28-8951-409C49F9B189}"/>
              </a:ext>
            </a:extLst>
          </p:cNvPr>
          <p:cNvSpPr/>
          <p:nvPr/>
        </p:nvSpPr>
        <p:spPr>
          <a:xfrm>
            <a:off x="2880805" y="2780190"/>
            <a:ext cx="275206" cy="1775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6949BF-FD37-4B4F-9214-C16C64CE9B55}"/>
              </a:ext>
            </a:extLst>
          </p:cNvPr>
          <p:cNvSpPr/>
          <p:nvPr/>
        </p:nvSpPr>
        <p:spPr>
          <a:xfrm>
            <a:off x="2880805" y="3955741"/>
            <a:ext cx="275206" cy="1775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6B3572-2FDB-436A-8B5A-4F728595BC10}"/>
              </a:ext>
            </a:extLst>
          </p:cNvPr>
          <p:cNvSpPr txBox="1"/>
          <p:nvPr/>
        </p:nvSpPr>
        <p:spPr>
          <a:xfrm>
            <a:off x="1194046" y="1621784"/>
            <a:ext cx="165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1. </a:t>
            </a:r>
            <a:r>
              <a:rPr lang="en-US" dirty="0" err="1">
                <a:latin typeface="Abadi" panose="020B0604020104020204" pitchFamily="34" charset="0"/>
              </a:rPr>
              <a:t>Chọn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món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26" name="Picture 2" descr="Love Food &amp; Drink (@lfooddrink) | Twitter">
            <a:extLst>
              <a:ext uri="{FF2B5EF4-FFF2-40B4-BE49-F238E27FC236}">
                <a16:creationId xmlns:a16="http://schemas.microsoft.com/office/drawing/2014/main" id="{4CFF845F-066C-40FD-A347-855F2F59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26" y="1511942"/>
            <a:ext cx="633715" cy="6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403DC13-C02E-476B-9EBD-6C8EE71BB60F}"/>
              </a:ext>
            </a:extLst>
          </p:cNvPr>
          <p:cNvSpPr txBox="1"/>
          <p:nvPr/>
        </p:nvSpPr>
        <p:spPr>
          <a:xfrm>
            <a:off x="719097" y="2588411"/>
            <a:ext cx="212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2. </a:t>
            </a:r>
            <a:r>
              <a:rPr lang="en-US" dirty="0" err="1">
                <a:latin typeface="Abadi" panose="020B0604020104020204" pitchFamily="34" charset="0"/>
              </a:rPr>
              <a:t>Chọn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phương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thức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thanh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toán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28" name="Picture 4" descr="Make a Payment">
            <a:extLst>
              <a:ext uri="{FF2B5EF4-FFF2-40B4-BE49-F238E27FC236}">
                <a16:creationId xmlns:a16="http://schemas.microsoft.com/office/drawing/2014/main" id="{EDA5ADD5-E7F2-4F5C-8E2E-46667E8C4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610" y="2389037"/>
            <a:ext cx="981103" cy="9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79C81AC-7FF3-427D-B7AB-2FC7408F309E}"/>
              </a:ext>
            </a:extLst>
          </p:cNvPr>
          <p:cNvSpPr txBox="1"/>
          <p:nvPr/>
        </p:nvSpPr>
        <p:spPr>
          <a:xfrm>
            <a:off x="719097" y="3638625"/>
            <a:ext cx="212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3. </a:t>
            </a:r>
            <a:r>
              <a:rPr lang="en-US" dirty="0" err="1">
                <a:latin typeface="Abadi" panose="020B0604020104020204" pitchFamily="34" charset="0"/>
              </a:rPr>
              <a:t>Chọn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địa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điểm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giao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hàng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30" name="Picture 6" descr="Mua bếp từ Dann ở đâu?">
            <a:extLst>
              <a:ext uri="{FF2B5EF4-FFF2-40B4-BE49-F238E27FC236}">
                <a16:creationId xmlns:a16="http://schemas.microsoft.com/office/drawing/2014/main" id="{BDBA4A69-A44D-4BED-9973-C45B1829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476" y="3613520"/>
            <a:ext cx="490714" cy="68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062C790B-4179-4125-8C9D-84639DF9AF53}"/>
              </a:ext>
            </a:extLst>
          </p:cNvPr>
          <p:cNvSpPr/>
          <p:nvPr/>
        </p:nvSpPr>
        <p:spPr>
          <a:xfrm>
            <a:off x="2880805" y="5074326"/>
            <a:ext cx="275206" cy="1775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FB09E8-A28E-4564-AF44-9F7BE569DF57}"/>
              </a:ext>
            </a:extLst>
          </p:cNvPr>
          <p:cNvSpPr txBox="1"/>
          <p:nvPr/>
        </p:nvSpPr>
        <p:spPr>
          <a:xfrm>
            <a:off x="904239" y="4978436"/>
            <a:ext cx="165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4. </a:t>
            </a:r>
            <a:r>
              <a:rPr lang="en-US" dirty="0" err="1">
                <a:latin typeface="Abadi" panose="020B0604020104020204" pitchFamily="34" charset="0"/>
              </a:rPr>
              <a:t>Xác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nhận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38" name="Picture 14" descr="Check Mark Png Tick - Transparent Background Green Tick ...">
            <a:extLst>
              <a:ext uri="{FF2B5EF4-FFF2-40B4-BE49-F238E27FC236}">
                <a16:creationId xmlns:a16="http://schemas.microsoft.com/office/drawing/2014/main" id="{773A31B3-5FB1-41E8-AD1B-191B35B0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659" y="4886303"/>
            <a:ext cx="530531" cy="55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omen Receive Package From Courier Royalty Free Cliparts, Vectors ...">
            <a:extLst>
              <a:ext uri="{FF2B5EF4-FFF2-40B4-BE49-F238E27FC236}">
                <a16:creationId xmlns:a16="http://schemas.microsoft.com/office/drawing/2014/main" id="{0133A833-875C-4ED7-8E40-DAEDEA50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68" y="5776217"/>
            <a:ext cx="1273480" cy="104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586DC1B-CBE3-4358-8E23-05E4B37A1E90}"/>
              </a:ext>
            </a:extLst>
          </p:cNvPr>
          <p:cNvSpPr txBox="1"/>
          <p:nvPr/>
        </p:nvSpPr>
        <p:spPr>
          <a:xfrm>
            <a:off x="9234634" y="1548244"/>
            <a:ext cx="165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1. </a:t>
            </a:r>
            <a:r>
              <a:rPr lang="en-US" dirty="0" err="1">
                <a:latin typeface="Abadi" panose="020B0604020104020204" pitchFamily="34" charset="0"/>
              </a:rPr>
              <a:t>Chọn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món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64" name="Picture 2" descr="Love Food &amp; Drink (@lfooddrink) | Twitter">
            <a:extLst>
              <a:ext uri="{FF2B5EF4-FFF2-40B4-BE49-F238E27FC236}">
                <a16:creationId xmlns:a16="http://schemas.microsoft.com/office/drawing/2014/main" id="{A0F0CC2F-EB71-481E-8812-15A2F391C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844" y="1511942"/>
            <a:ext cx="633715" cy="6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B6E9A11-9E52-43B7-9C73-0FAAE02228C8}"/>
              </a:ext>
            </a:extLst>
          </p:cNvPr>
          <p:cNvSpPr/>
          <p:nvPr/>
        </p:nvSpPr>
        <p:spPr>
          <a:xfrm>
            <a:off x="8318496" y="3122967"/>
            <a:ext cx="1048436" cy="1342440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7BF111-0B58-4962-BF1A-67DBE092892A}"/>
              </a:ext>
            </a:extLst>
          </p:cNvPr>
          <p:cNvCxnSpPr/>
          <p:nvPr/>
        </p:nvCxnSpPr>
        <p:spPr>
          <a:xfrm>
            <a:off x="8842714" y="1917576"/>
            <a:ext cx="0" cy="1205392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E4D3C829-8ADC-416F-A6A1-928D6130E7A5}"/>
              </a:ext>
            </a:extLst>
          </p:cNvPr>
          <p:cNvSpPr/>
          <p:nvPr/>
        </p:nvSpPr>
        <p:spPr>
          <a:xfrm>
            <a:off x="8705111" y="1806450"/>
            <a:ext cx="275206" cy="1775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ADFD916-13B6-4558-831A-0AB66956B168}"/>
              </a:ext>
            </a:extLst>
          </p:cNvPr>
          <p:cNvSpPr/>
          <p:nvPr/>
        </p:nvSpPr>
        <p:spPr>
          <a:xfrm>
            <a:off x="8181113" y="3024196"/>
            <a:ext cx="275206" cy="1775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3ED97DF-0CF2-4525-BFCE-8B7140F306CB}"/>
              </a:ext>
            </a:extLst>
          </p:cNvPr>
          <p:cNvSpPr/>
          <p:nvPr/>
        </p:nvSpPr>
        <p:spPr>
          <a:xfrm>
            <a:off x="8184768" y="4347271"/>
            <a:ext cx="275206" cy="1775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DF09CBE-DAF5-4D49-BF14-51B0FDB09BDA}"/>
              </a:ext>
            </a:extLst>
          </p:cNvPr>
          <p:cNvSpPr/>
          <p:nvPr/>
        </p:nvSpPr>
        <p:spPr>
          <a:xfrm>
            <a:off x="9232237" y="3024196"/>
            <a:ext cx="275206" cy="1775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E5C4812-1429-4AEE-A39C-AFC6EF167A58}"/>
              </a:ext>
            </a:extLst>
          </p:cNvPr>
          <p:cNvSpPr/>
          <p:nvPr/>
        </p:nvSpPr>
        <p:spPr>
          <a:xfrm>
            <a:off x="9226398" y="4347271"/>
            <a:ext cx="275206" cy="1775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3F65E3-2394-4121-A69D-AEB1816DD461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8842714" y="4465407"/>
            <a:ext cx="944" cy="1208541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10A0C18-8F37-416F-8807-5A7238B27CB7}"/>
              </a:ext>
            </a:extLst>
          </p:cNvPr>
          <p:cNvSpPr txBox="1"/>
          <p:nvPr/>
        </p:nvSpPr>
        <p:spPr>
          <a:xfrm>
            <a:off x="6065890" y="2701030"/>
            <a:ext cx="1264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2a. </a:t>
            </a:r>
            <a:r>
              <a:rPr lang="en-US" dirty="0" err="1">
                <a:latin typeface="Abadi" panose="020B0604020104020204" pitchFamily="34" charset="0"/>
              </a:rPr>
              <a:t>Đăng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ký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đến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lấy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42" name="Picture 18" descr="Register là gì? Register được sử dụng như thế nào tại Việt Nam ...">
            <a:extLst>
              <a:ext uri="{FF2B5EF4-FFF2-40B4-BE49-F238E27FC236}">
                <a16:creationId xmlns:a16="http://schemas.microsoft.com/office/drawing/2014/main" id="{6AF0DDE7-1437-4BBD-BB83-10C9027F8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962" y="2733619"/>
            <a:ext cx="835914" cy="58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01CBF2-C581-4126-9A7E-5B513BE78CD4}"/>
              </a:ext>
            </a:extLst>
          </p:cNvPr>
          <p:cNvCxnSpPr/>
          <p:nvPr/>
        </p:nvCxnSpPr>
        <p:spPr>
          <a:xfrm>
            <a:off x="5943600" y="935388"/>
            <a:ext cx="0" cy="508542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 descr="Bill, document, e, ereceipt, invoice, receipt icon">
            <a:extLst>
              <a:ext uri="{FF2B5EF4-FFF2-40B4-BE49-F238E27FC236}">
                <a16:creationId xmlns:a16="http://schemas.microsoft.com/office/drawing/2014/main" id="{5275CDD6-EF28-47E4-9479-8E9BA83F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74" y="4004201"/>
            <a:ext cx="686139" cy="68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6" descr="Women Receive Package From Courier Royalty Free Cliparts, Vectors ...">
            <a:extLst>
              <a:ext uri="{FF2B5EF4-FFF2-40B4-BE49-F238E27FC236}">
                <a16:creationId xmlns:a16="http://schemas.microsoft.com/office/drawing/2014/main" id="{1BAE973F-607F-4FD1-90B3-89998D5A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974" y="5749580"/>
            <a:ext cx="1273480" cy="104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EF2F2DD-FFD4-4BB7-B26F-F1A19C7126C1}"/>
              </a:ext>
            </a:extLst>
          </p:cNvPr>
          <p:cNvSpPr txBox="1"/>
          <p:nvPr/>
        </p:nvSpPr>
        <p:spPr>
          <a:xfrm>
            <a:off x="6145921" y="3991469"/>
            <a:ext cx="1264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3a. </a:t>
            </a:r>
            <a:r>
              <a:rPr lang="en-US" dirty="0" err="1">
                <a:latin typeface="Abadi" panose="020B0604020104020204" pitchFamily="34" charset="0"/>
              </a:rPr>
              <a:t>Xuất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biên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lai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90" name="Picture 6" descr="Mua bếp từ Dann ở đâu?">
            <a:extLst>
              <a:ext uri="{FF2B5EF4-FFF2-40B4-BE49-F238E27FC236}">
                <a16:creationId xmlns:a16="http://schemas.microsoft.com/office/drawing/2014/main" id="{7EABD70F-139C-4AA5-B4B3-A11D88B5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287" y="2662587"/>
            <a:ext cx="463802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2B018DFB-745D-49B0-B77B-E1DD713FFFFE}"/>
              </a:ext>
            </a:extLst>
          </p:cNvPr>
          <p:cNvSpPr txBox="1"/>
          <p:nvPr/>
        </p:nvSpPr>
        <p:spPr>
          <a:xfrm>
            <a:off x="10104872" y="2734096"/>
            <a:ext cx="18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2b. </a:t>
            </a:r>
            <a:r>
              <a:rPr lang="en-US" dirty="0" err="1">
                <a:latin typeface="Abadi" panose="020B0604020104020204" pitchFamily="34" charset="0"/>
              </a:rPr>
              <a:t>Chọn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địa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điểm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giao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hàng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48" name="Picture 24" descr="Payment Icon by Mark Aventura on Dribbble">
            <a:extLst>
              <a:ext uri="{FF2B5EF4-FFF2-40B4-BE49-F238E27FC236}">
                <a16:creationId xmlns:a16="http://schemas.microsoft.com/office/drawing/2014/main" id="{2D3D97D3-B104-4F2E-9A7A-E870CBECB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454" y="3922734"/>
            <a:ext cx="1047150" cy="78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F4D59C0-4F7E-488E-AB8F-A82885006B2D}"/>
              </a:ext>
            </a:extLst>
          </p:cNvPr>
          <p:cNvSpPr txBox="1"/>
          <p:nvPr/>
        </p:nvSpPr>
        <p:spPr>
          <a:xfrm>
            <a:off x="10409309" y="3852969"/>
            <a:ext cx="1406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3b. Thanh </a:t>
            </a:r>
            <a:r>
              <a:rPr lang="en-US" dirty="0" err="1">
                <a:latin typeface="Abadi" panose="020B0604020104020204" pitchFamily="34" charset="0"/>
              </a:rPr>
              <a:t>toán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phí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vận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chuyển</a:t>
            </a: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5A6B5696-5AEE-43E4-88C2-F19FD950449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4" y="170160"/>
            <a:ext cx="964669" cy="8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C6838F27-D56A-4272-87EA-C53DE731727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20"/>
            <a:ext cx="859747" cy="769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EAEF0C-3BBB-4489-BE95-0891BF97D3BC}"/>
              </a:ext>
            </a:extLst>
          </p:cNvPr>
          <p:cNvSpPr txBox="1"/>
          <p:nvPr/>
        </p:nvSpPr>
        <p:spPr>
          <a:xfrm>
            <a:off x="3610543" y="118520"/>
            <a:ext cx="4747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DEMO SẢN PHẨM 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8" name="video demo NO MORE hungry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7963" b="5370"/>
          <a:stretch/>
        </p:blipFill>
        <p:spPr>
          <a:xfrm>
            <a:off x="747713" y="748261"/>
            <a:ext cx="11114087" cy="54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2A85FA-C8A0-4EAD-A1C3-32E954E2B69A}"/>
              </a:ext>
            </a:extLst>
          </p:cNvPr>
          <p:cNvSpPr txBox="1"/>
          <p:nvPr/>
        </p:nvSpPr>
        <p:spPr>
          <a:xfrm>
            <a:off x="3276714" y="170159"/>
            <a:ext cx="5493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PLAN</a:t>
            </a:r>
            <a:r>
              <a:rPr lang="vi-VN" sz="4400" b="1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– ĐỊNH HƯỚNG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C6838F27-D56A-4272-87EA-C53DE73172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3" y="170159"/>
            <a:ext cx="1288297" cy="11529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28" y="1129123"/>
            <a:ext cx="8534401" cy="51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5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4" t="14065" r="12973" b="10842"/>
          <a:stretch/>
        </p:blipFill>
        <p:spPr>
          <a:xfrm>
            <a:off x="1477061" y="940209"/>
            <a:ext cx="9248862" cy="5187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191"/>
            <a:ext cx="1822009" cy="16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3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8E5"/>
      </a:lt2>
      <a:accent1>
        <a:srgbClr val="E577B2"/>
      </a:accent1>
      <a:accent2>
        <a:srgbClr val="E05969"/>
      </a:accent2>
      <a:accent3>
        <a:srgbClr val="E38E6A"/>
      </a:accent3>
      <a:accent4>
        <a:srgbClr val="C29F48"/>
      </a:accent4>
      <a:accent5>
        <a:srgbClr val="9EA857"/>
      </a:accent5>
      <a:accent6>
        <a:srgbClr val="77B247"/>
      </a:accent6>
      <a:hlink>
        <a:srgbClr val="558D6F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192</Words>
  <Application>Microsoft Office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Abadi</vt:lpstr>
      <vt:lpstr>Arial</vt:lpstr>
      <vt:lpstr>Avenir Next LT Pro</vt:lpstr>
      <vt:lpstr>Calibri</vt:lpstr>
      <vt:lpstr>Times New Roman</vt:lpstr>
      <vt:lpstr>Tw Cen MT</vt:lpstr>
      <vt:lpstr>ShapesVTI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Nhật Lệ Hà</dc:creator>
  <cp:lastModifiedBy>Moca</cp:lastModifiedBy>
  <cp:revision>43</cp:revision>
  <dcterms:created xsi:type="dcterms:W3CDTF">2020-07-25T13:33:32Z</dcterms:created>
  <dcterms:modified xsi:type="dcterms:W3CDTF">2020-07-26T04:43:14Z</dcterms:modified>
</cp:coreProperties>
</file>